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9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80AD2E-7EB5-4DEB-AF18-DA8C8C297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6195B06-1A9C-426C-ADD7-C977773CC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9C3EF2-E56F-4497-8272-6AFF58827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C7E1-CC55-484E-AE7B-84502E4B79A6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82C832-B71C-4162-8F80-36BB3BA9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DF3004-B6CD-47D6-B912-BB3CFC9EA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093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B7E0D-5239-4946-8534-EC35130D3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947E234-B71F-455B-9A65-A99140479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3DBB92-9530-4E2E-94D3-B7D4387D2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C7E1-CC55-484E-AE7B-84502E4B79A6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4C2D3D-4977-453E-AA79-444E94C6E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46DB6D-CC79-46AC-8578-FD6472C22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433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C19611-84F8-4A32-A399-2D9F30BCEB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5262DC-DD64-4002-8ECC-9167D922C4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8BBEC9-EF21-4468-8C58-4048E833C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C7E1-CC55-484E-AE7B-84502E4B79A6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D14A4E-A565-40A7-B239-12A191B7E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3502DB-6B33-46D4-9FFE-D94CE0F3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13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8095F-44C3-4720-A4F8-305E3E14D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94E0E8-B935-4849-811E-FDE0540C4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18A008-54B4-48F2-888D-B30D8A5A2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C7E1-CC55-484E-AE7B-84502E4B79A6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775896-A493-46DA-9C9D-D7EC436F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C1D858-1147-4BF6-8688-BF01A8AC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794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DC5B44-6B76-4400-A731-A05EEA76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D94EA04-D9FA-4DBD-A379-6C897A008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3AECF9-613D-4F5B-BE6F-F432F15B7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C7E1-CC55-484E-AE7B-84502E4B79A6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9C7AFF-D4BB-44B4-B48D-6F82603E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FD2786-9FFF-43C3-9B36-9DCFCBEA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169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3AEC23-E014-41FB-9E75-BE26D8F5D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C3A0CA-331E-4786-B20D-CD0A42F5CE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774160-67F0-4D65-A07C-BC055CDD9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88B361-30EA-4F82-A9E5-598D2FEAE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C7E1-CC55-484E-AE7B-84502E4B79A6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8999B9-3B30-4AB7-9C62-448643305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E93A64B-3C52-4CD0-8CB3-924508A89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602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0E2FBA-3356-4C03-A330-00A287D7D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AEBB42-E3AC-4D6B-A574-340034CC4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EB266A-653D-405F-BBC1-5228F6E178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AB7B75A-7573-44DC-9EE7-A27BE8C281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10CE62-322A-44D4-A9F9-E7742AEC38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1BB63B5-7CA4-40FF-8947-A72F8AE1E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C7E1-CC55-484E-AE7B-84502E4B79A6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56B8EA-523B-4A9F-A016-798E95E8B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1CB236-B43C-4950-88C5-34200F3A8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815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72480-5637-41CB-B3A0-D1343B4CD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DCB3C02-D942-49E7-8E10-FF57E0CDB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C7E1-CC55-484E-AE7B-84502E4B79A6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8F732E-D38A-43AE-BBF4-5ACE8784B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F33B664-5F1F-474A-B98B-6A16FAC0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89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94F62C-5843-4E8E-932C-B662CB4A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C7E1-CC55-484E-AE7B-84502E4B79A6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05FE77-902B-4BEE-BB4B-D51082627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6B8AD2-DABD-4409-B43B-921B36D9F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488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52973-7D72-4BA9-9425-DFCB0CC71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FB8640-9371-412D-97D8-D1312221B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036303-9A72-4061-BED5-52218E7C1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980155-C238-4D50-87DD-4285C52ED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C7E1-CC55-484E-AE7B-84502E4B79A6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FEE31A-133D-47B2-A33C-608604B8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931DC9-61D7-4D96-9EBA-B7B40A123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77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14B609-3053-414B-9447-4251703B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1D4C505-AC54-497A-AF03-25672279E8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6CCA6F-EE2A-48E5-8C35-7FCD21726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6E4DDD-88BD-45FF-91E8-8EF6D6556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8C7E1-CC55-484E-AE7B-84502E4B79A6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85AFF0-1959-45AC-BC5D-081637421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739016-EF8F-41A7-BBD1-424965D6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083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411060-D09F-4F10-A7FC-DD6AE9E41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3D1623-28AB-4A85-84CF-61CFFA570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6AB48C-1A6F-4A07-8336-C9B8E210E5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8C7E1-CC55-484E-AE7B-84502E4B79A6}" type="datetimeFigureOut">
              <a:rPr lang="zh-CN" altLang="en-US" smtClean="0"/>
              <a:t>2025/3/22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05ED89-BB45-4E7F-BB2E-29B540D47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7221CF-A438-4D00-A577-932F10842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BF44C-43FF-4D56-A381-059B260F75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54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5.tiff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1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8.tiff"/><Relationship Id="rId5" Type="http://schemas.openxmlformats.org/officeDocument/2006/relationships/image" Target="../media/image26.png"/><Relationship Id="rId10" Type="http://schemas.openxmlformats.org/officeDocument/2006/relationships/image" Target="../media/image7.tiff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51F7EB65-4DB8-4FD8-8FB9-57CC41CE6FAF}"/>
              </a:ext>
            </a:extLst>
          </p:cNvPr>
          <p:cNvGrpSpPr/>
          <p:nvPr/>
        </p:nvGrpSpPr>
        <p:grpSpPr>
          <a:xfrm>
            <a:off x="1390628" y="420984"/>
            <a:ext cx="9648199" cy="5282933"/>
            <a:chOff x="1489482" y="-188616"/>
            <a:chExt cx="9648199" cy="5282933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C8D4F38-4630-440A-8493-B59AC957BC75}"/>
                </a:ext>
              </a:extLst>
            </p:cNvPr>
            <p:cNvGrpSpPr/>
            <p:nvPr/>
          </p:nvGrpSpPr>
          <p:grpSpPr>
            <a:xfrm>
              <a:off x="1489482" y="-188616"/>
              <a:ext cx="9648199" cy="5282933"/>
              <a:chOff x="1489482" y="-188616"/>
              <a:chExt cx="9648199" cy="5282933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4181BF45-99A2-450E-9AAF-A872F2A8082A}"/>
                  </a:ext>
                </a:extLst>
              </p:cNvPr>
              <p:cNvGrpSpPr/>
              <p:nvPr/>
            </p:nvGrpSpPr>
            <p:grpSpPr>
              <a:xfrm>
                <a:off x="1489482" y="-188616"/>
                <a:ext cx="9648199" cy="5282933"/>
                <a:chOff x="1489482" y="-188616"/>
                <a:chExt cx="9648199" cy="5282933"/>
              </a:xfrm>
            </p:grpSpPr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F1AF6ECF-48C3-4B91-B48B-35C79D6379F8}"/>
                    </a:ext>
                  </a:extLst>
                </p:cNvPr>
                <p:cNvSpPr txBox="1"/>
                <p:nvPr/>
              </p:nvSpPr>
              <p:spPr>
                <a:xfrm rot="18600000">
                  <a:off x="540900" y="1848680"/>
                  <a:ext cx="438237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 dirty="0">
                      <a:solidFill>
                        <a:schemeClr val="accent2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Individual variability</a:t>
                  </a:r>
                  <a:endParaRPr lang="zh-CN" altLang="en-US" sz="1400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2" name="组合 11">
                  <a:extLst>
                    <a:ext uri="{FF2B5EF4-FFF2-40B4-BE49-F238E27FC236}">
                      <a16:creationId xmlns:a16="http://schemas.microsoft.com/office/drawing/2014/main" id="{780AE4DB-ECBF-47DE-9C83-12A5D341E227}"/>
                    </a:ext>
                  </a:extLst>
                </p:cNvPr>
                <p:cNvGrpSpPr/>
                <p:nvPr/>
              </p:nvGrpSpPr>
              <p:grpSpPr>
                <a:xfrm>
                  <a:off x="1673096" y="540836"/>
                  <a:ext cx="9093602" cy="4553481"/>
                  <a:chOff x="1677534" y="587136"/>
                  <a:chExt cx="9093602" cy="4553481"/>
                </a:xfrm>
              </p:grpSpPr>
              <p:cxnSp>
                <p:nvCxnSpPr>
                  <p:cNvPr id="33" name="直接箭头连接符 32">
                    <a:extLst>
                      <a:ext uri="{FF2B5EF4-FFF2-40B4-BE49-F238E27FC236}">
                        <a16:creationId xmlns:a16="http://schemas.microsoft.com/office/drawing/2014/main" id="{4FCDB22A-3834-4AEB-9932-45251B6EEE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677534" y="710280"/>
                    <a:ext cx="2434266" cy="2901047"/>
                  </a:xfrm>
                  <a:prstGeom prst="straightConnector1">
                    <a:avLst/>
                  </a:prstGeom>
                  <a:ln w="38100">
                    <a:solidFill>
                      <a:schemeClr val="accent2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接箭头连接符 33">
                    <a:extLst>
                      <a:ext uri="{FF2B5EF4-FFF2-40B4-BE49-F238E27FC236}">
                        <a16:creationId xmlns:a16="http://schemas.microsoft.com/office/drawing/2014/main" id="{9BCF17A2-402D-43C9-B00A-FB69F76104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77534" y="3625082"/>
                    <a:ext cx="7280405" cy="0"/>
                  </a:xfrm>
                  <a:prstGeom prst="straightConnector1">
                    <a:avLst/>
                  </a:prstGeom>
                  <a:ln w="38100">
                    <a:solidFill>
                      <a:srgbClr val="0070C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5" name="组合 34">
                    <a:extLst>
                      <a:ext uri="{FF2B5EF4-FFF2-40B4-BE49-F238E27FC236}">
                        <a16:creationId xmlns:a16="http://schemas.microsoft.com/office/drawing/2014/main" id="{7DBF86D3-FE8E-41E6-8BA6-D0EEB04FAA62}"/>
                      </a:ext>
                    </a:extLst>
                  </p:cNvPr>
                  <p:cNvGrpSpPr/>
                  <p:nvPr/>
                </p:nvGrpSpPr>
                <p:grpSpPr>
                  <a:xfrm>
                    <a:off x="7739468" y="2805351"/>
                    <a:ext cx="1491377" cy="698570"/>
                    <a:chOff x="8162124" y="3815509"/>
                    <a:chExt cx="1491377" cy="698570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8" name="文本框 47">
                          <a:extLst>
                            <a:ext uri="{FF2B5EF4-FFF2-40B4-BE49-F238E27FC236}">
                              <a16:creationId xmlns:a16="http://schemas.microsoft.com/office/drawing/2014/main" id="{B3440B9D-A8E9-431B-B452-3F70392196E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162124" y="4267858"/>
                          <a:ext cx="149137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b="1" i="1" smtClean="0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altLang="en-US" sz="1000" b="1" dirty="0">
                            <a:solidFill>
                              <a:srgbClr val="BE5108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8" name="文本框 77">
                          <a:extLst>
                            <a:ext uri="{FF2B5EF4-FFF2-40B4-BE49-F238E27FC236}">
                              <a16:creationId xmlns:a16="http://schemas.microsoft.com/office/drawing/2014/main" id="{90AB7186-FA5C-43B0-BDAD-B4865C19093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162124" y="4267858"/>
                          <a:ext cx="1491377" cy="246221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 b="-75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pic>
                  <p:nvPicPr>
                    <p:cNvPr id="49" name="图片 48">
                      <a:extLst>
                        <a:ext uri="{FF2B5EF4-FFF2-40B4-BE49-F238E27FC236}">
                          <a16:creationId xmlns:a16="http://schemas.microsoft.com/office/drawing/2014/main" id="{8A62DB8E-3B8A-4A99-9891-BE0E85472E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679212" y="3815509"/>
                      <a:ext cx="457200" cy="4572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noFill/>
                    </a:ln>
                  </p:spPr>
                </p:pic>
              </p:grpSp>
              <p:grpSp>
                <p:nvGrpSpPr>
                  <p:cNvPr id="36" name="组合 35">
                    <a:extLst>
                      <a:ext uri="{FF2B5EF4-FFF2-40B4-BE49-F238E27FC236}">
                        <a16:creationId xmlns:a16="http://schemas.microsoft.com/office/drawing/2014/main" id="{1714135E-C331-448D-A266-D611AAD96CDB}"/>
                      </a:ext>
                    </a:extLst>
                  </p:cNvPr>
                  <p:cNvGrpSpPr/>
                  <p:nvPr/>
                </p:nvGrpSpPr>
                <p:grpSpPr>
                  <a:xfrm>
                    <a:off x="8554488" y="2030165"/>
                    <a:ext cx="1491377" cy="717214"/>
                    <a:chOff x="8266899" y="3795998"/>
                    <a:chExt cx="1491377" cy="71721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6" name="文本框 45">
                          <a:extLst>
                            <a:ext uri="{FF2B5EF4-FFF2-40B4-BE49-F238E27FC236}">
                              <a16:creationId xmlns:a16="http://schemas.microsoft.com/office/drawing/2014/main" id="{91B3414D-EE22-4E03-997C-D476F415BCB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266899" y="4266991"/>
                          <a:ext cx="149137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altLang="en-US" sz="1000" b="1" i="1" dirty="0">
                            <a:solidFill>
                              <a:srgbClr val="BE5108"/>
                            </a:solidFill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6" name="文本框 75">
                          <a:extLst>
                            <a:ext uri="{FF2B5EF4-FFF2-40B4-BE49-F238E27FC236}">
                              <a16:creationId xmlns:a16="http://schemas.microsoft.com/office/drawing/2014/main" id="{AE657DD6-BF26-4D53-BAAE-41DF0BCD62B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266899" y="4266991"/>
                          <a:ext cx="1491377" cy="246221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b="-75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pic>
                  <p:nvPicPr>
                    <p:cNvPr id="47" name="图片 46">
                      <a:extLst>
                        <a:ext uri="{FF2B5EF4-FFF2-40B4-BE49-F238E27FC236}">
                          <a16:creationId xmlns:a16="http://schemas.microsoft.com/office/drawing/2014/main" id="{5B4195EA-FFA7-4F0F-8CFE-C03EA84928C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798438" y="3795998"/>
                      <a:ext cx="457200" cy="457200"/>
                    </a:xfrm>
                    <a:prstGeom prst="rect">
                      <a:avLst/>
                    </a:prstGeom>
                    <a:solidFill>
                      <a:schemeClr val="bg1">
                        <a:alpha val="50000"/>
                      </a:schemeClr>
                    </a:solidFill>
                    <a:ln w="28575">
                      <a:noFill/>
                    </a:ln>
                  </p:spPr>
                </p:pic>
              </p:grpSp>
              <p:sp>
                <p:nvSpPr>
                  <p:cNvPr id="37" name="文本框 36">
                    <a:extLst>
                      <a:ext uri="{FF2B5EF4-FFF2-40B4-BE49-F238E27FC236}">
                        <a16:creationId xmlns:a16="http://schemas.microsoft.com/office/drawing/2014/main" id="{3B70AFFF-DC20-4BF5-83F0-F8D1A816922A}"/>
                      </a:ext>
                    </a:extLst>
                  </p:cNvPr>
                  <p:cNvSpPr txBox="1"/>
                  <p:nvPr/>
                </p:nvSpPr>
                <p:spPr>
                  <a:xfrm>
                    <a:off x="4876165" y="587136"/>
                    <a:ext cx="4081774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EEG bistable dynamics during sleep-onset period</a:t>
                    </a:r>
                    <a:endParaRPr lang="zh-CN" altLang="en-US" sz="14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文本框 37">
                        <a:extLst>
                          <a:ext uri="{FF2B5EF4-FFF2-40B4-BE49-F238E27FC236}">
                            <a16:creationId xmlns:a16="http://schemas.microsoft.com/office/drawing/2014/main" id="{DF1C2EC7-0827-4FE8-ABAE-EB228E3E3F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662457" y="4056145"/>
                        <a:ext cx="2733554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140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𝑑𝑊</m:t>
                              </m:r>
                            </m:oMath>
                          </m:oMathPara>
                        </a14:m>
                        <a:endParaRPr lang="zh-C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3" name="文本框 62">
                        <a:extLst>
                          <a:ext uri="{FF2B5EF4-FFF2-40B4-BE49-F238E27FC236}">
                            <a16:creationId xmlns:a16="http://schemas.microsoft.com/office/drawing/2014/main" id="{27AF5CD2-9F91-4A80-9289-20CF6CC0EB7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662457" y="4056145"/>
                        <a:ext cx="2733554" cy="307777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1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9" name="组合 38">
                    <a:extLst>
                      <a:ext uri="{FF2B5EF4-FFF2-40B4-BE49-F238E27FC236}">
                        <a16:creationId xmlns:a16="http://schemas.microsoft.com/office/drawing/2014/main" id="{BFDBB228-11F3-442F-90A3-2FAA21E9E717}"/>
                      </a:ext>
                    </a:extLst>
                  </p:cNvPr>
                  <p:cNvGrpSpPr/>
                  <p:nvPr/>
                </p:nvGrpSpPr>
                <p:grpSpPr>
                  <a:xfrm>
                    <a:off x="9279759" y="1082893"/>
                    <a:ext cx="1491377" cy="788955"/>
                    <a:chOff x="8304999" y="3696549"/>
                    <a:chExt cx="1491377" cy="788955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44" name="文本框 43">
                          <a:extLst>
                            <a:ext uri="{FF2B5EF4-FFF2-40B4-BE49-F238E27FC236}">
                              <a16:creationId xmlns:a16="http://schemas.microsoft.com/office/drawing/2014/main" id="{A00FBF1C-BB4C-4157-9799-596F16259C6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304999" y="4239283"/>
                          <a:ext cx="1491377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b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  <m:sub>
                                    <m:r>
                                      <a:rPr lang="en-US" altLang="zh-CN" sz="1000" b="1" i="1">
                                        <a:solidFill>
                                          <a:srgbClr val="BE5108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1000" b="1" i="1">
                                    <a:solidFill>
                                      <a:srgbClr val="BE5108"/>
                                    </a:solidFill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altLang="en-US" sz="1000" b="1" i="1" dirty="0">
                            <a:solidFill>
                              <a:srgbClr val="BE5108"/>
                            </a:solidFill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4" name="文本框 73">
                          <a:extLst>
                            <a:ext uri="{FF2B5EF4-FFF2-40B4-BE49-F238E27FC236}">
                              <a16:creationId xmlns:a16="http://schemas.microsoft.com/office/drawing/2014/main" id="{48484A08-98FA-4CCF-929E-CCA72880835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8304999" y="4239283"/>
                          <a:ext cx="1491377" cy="246221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b="-75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pic>
                  <p:nvPicPr>
                    <p:cNvPr id="45" name="图片 44">
                      <a:extLst>
                        <a:ext uri="{FF2B5EF4-FFF2-40B4-BE49-F238E27FC236}">
                          <a16:creationId xmlns:a16="http://schemas.microsoft.com/office/drawing/2014/main" id="{DF776F19-A32C-4DFE-B4A7-D5B8A4D5BCD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clrChange>
                        <a:clrFrom>
                          <a:srgbClr val="000000">
                            <a:alpha val="0"/>
                          </a:srgbClr>
                        </a:clrFrom>
                        <a:clrTo>
                          <a:srgbClr val="000000">
                            <a:alpha val="0"/>
                          </a:srgbClr>
                        </a:clrTo>
                      </a:clrChange>
                      <a:duotone>
                        <a:schemeClr val="accent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816261" y="3696549"/>
                      <a:ext cx="457200" cy="45720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28575">
                      <a:noFill/>
                    </a:ln>
                  </p:spPr>
                </p:pic>
              </p:grpSp>
              <p:cxnSp>
                <p:nvCxnSpPr>
                  <p:cNvPr id="40" name="直接箭头连接符 39">
                    <a:extLst>
                      <a:ext uri="{FF2B5EF4-FFF2-40B4-BE49-F238E27FC236}">
                        <a16:creationId xmlns:a16="http://schemas.microsoft.com/office/drawing/2014/main" id="{538974A4-724F-47A9-B327-8838810473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788895" y="4342414"/>
                    <a:ext cx="0" cy="162020"/>
                  </a:xfrm>
                  <a:prstGeom prst="straightConnector1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headEnd type="stealth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直接箭头连接符 40">
                    <a:extLst>
                      <a:ext uri="{FF2B5EF4-FFF2-40B4-BE49-F238E27FC236}">
                        <a16:creationId xmlns:a16="http://schemas.microsoft.com/office/drawing/2014/main" id="{2AF8269E-DB42-4BFF-963C-09C286DABF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52271" y="4342414"/>
                    <a:ext cx="0" cy="162020"/>
                  </a:xfrm>
                  <a:prstGeom prst="straightConnector1">
                    <a:avLst/>
                  </a:prstGeom>
                  <a:ln w="12700">
                    <a:solidFill>
                      <a:schemeClr val="bg1">
                        <a:lumMod val="50000"/>
                      </a:schemeClr>
                    </a:solidFill>
                    <a:headEnd type="stealth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2" name="文本框 41">
                    <a:extLst>
                      <a:ext uri="{FF2B5EF4-FFF2-40B4-BE49-F238E27FC236}">
                        <a16:creationId xmlns:a16="http://schemas.microsoft.com/office/drawing/2014/main" id="{06623182-E522-40AF-81A8-7FDE081B91F8}"/>
                      </a:ext>
                    </a:extLst>
                  </p:cNvPr>
                  <p:cNvSpPr txBox="1"/>
                  <p:nvPr/>
                </p:nvSpPr>
                <p:spPr>
                  <a:xfrm>
                    <a:off x="9231854" y="4499862"/>
                    <a:ext cx="1241173" cy="27699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Stochasticity</a:t>
                    </a:r>
                    <a:endParaRPr lang="zh-CN" alt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3" name="文本框 42">
                    <a:extLst>
                      <a:ext uri="{FF2B5EF4-FFF2-40B4-BE49-F238E27FC236}">
                        <a16:creationId xmlns:a16="http://schemas.microsoft.com/office/drawing/2014/main" id="{5208EF0D-AEEA-481C-9F4A-CD24EBA6D734}"/>
                      </a:ext>
                    </a:extLst>
                  </p:cNvPr>
                  <p:cNvSpPr txBox="1"/>
                  <p:nvPr/>
                </p:nvSpPr>
                <p:spPr>
                  <a:xfrm>
                    <a:off x="8148941" y="4494286"/>
                    <a:ext cx="1241173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altLang="zh-CN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Slow tilt of landscape</a:t>
                    </a:r>
                  </a:p>
                  <a:p>
                    <a:pPr algn="ctr"/>
                    <a:r>
                      <a:rPr lang="en-US" altLang="zh-CN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(sleep drive)</a:t>
                    </a:r>
                    <a:endParaRPr lang="zh-CN" altLang="en-US" sz="1200" dirty="0">
                      <a:solidFill>
                        <a:schemeClr val="bg1">
                          <a:lumMod val="6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25DADF89-0B7B-4F9D-8BD1-6D1F5DF4CB1B}"/>
                    </a:ext>
                  </a:extLst>
                </p:cNvPr>
                <p:cNvSpPr txBox="1"/>
                <p:nvPr/>
              </p:nvSpPr>
              <p:spPr>
                <a:xfrm>
                  <a:off x="4345466" y="3658802"/>
                  <a:ext cx="581802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bg1">
                          <a:lumMod val="8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noise</a:t>
                  </a:r>
                  <a:endParaRPr lang="zh-CN" altLang="en-US" sz="1200" b="1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2BE343E4-345D-4A53-BB24-D49E251FA69F}"/>
                    </a:ext>
                  </a:extLst>
                </p:cNvPr>
                <p:cNvSpPr txBox="1"/>
                <p:nvPr/>
              </p:nvSpPr>
              <p:spPr>
                <a:xfrm>
                  <a:off x="3854365" y="4056173"/>
                  <a:ext cx="4911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zh-CN" altLang="en-US" dirty="0"/>
                </a:p>
              </p:txBody>
            </p:sp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DEFA8B54-E70B-4F6E-9DAE-48ABBC2005E9}"/>
                    </a:ext>
                  </a:extLst>
                </p:cNvPr>
                <p:cNvSpPr txBox="1"/>
                <p:nvPr/>
              </p:nvSpPr>
              <p:spPr>
                <a:xfrm>
                  <a:off x="5151367" y="4056173"/>
                  <a:ext cx="4911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…</a:t>
                  </a:r>
                  <a:endParaRPr lang="zh-CN" altLang="en-US" dirty="0"/>
                </a:p>
              </p:txBody>
            </p: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94A6D1E-8440-4097-9054-E50B40007C1A}"/>
                    </a:ext>
                  </a:extLst>
                </p:cNvPr>
                <p:cNvSpPr txBox="1"/>
                <p:nvPr/>
              </p:nvSpPr>
              <p:spPr>
                <a:xfrm rot="16200000">
                  <a:off x="2255008" y="2770632"/>
                  <a:ext cx="1264026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Frequency [Hz]</a:t>
                  </a:r>
                  <a:endParaRPr lang="zh-CN" altLang="en-US" sz="1100" dirty="0"/>
                </a:p>
              </p:txBody>
            </p:sp>
            <p:grpSp>
              <p:nvGrpSpPr>
                <p:cNvPr id="17" name="组合 16">
                  <a:extLst>
                    <a:ext uri="{FF2B5EF4-FFF2-40B4-BE49-F238E27FC236}">
                      <a16:creationId xmlns:a16="http://schemas.microsoft.com/office/drawing/2014/main" id="{076E3A07-B2D6-4E4D-8889-0AB9FA353D72}"/>
                    </a:ext>
                  </a:extLst>
                </p:cNvPr>
                <p:cNvGrpSpPr/>
                <p:nvPr/>
              </p:nvGrpSpPr>
              <p:grpSpPr>
                <a:xfrm>
                  <a:off x="1489482" y="3654146"/>
                  <a:ext cx="6342826" cy="1376268"/>
                  <a:chOff x="1489482" y="3654146"/>
                  <a:chExt cx="6342826" cy="1376268"/>
                </a:xfrm>
              </p:grpSpPr>
              <p:grpSp>
                <p:nvGrpSpPr>
                  <p:cNvPr id="26" name="组合 25">
                    <a:extLst>
                      <a:ext uri="{FF2B5EF4-FFF2-40B4-BE49-F238E27FC236}">
                        <a16:creationId xmlns:a16="http://schemas.microsoft.com/office/drawing/2014/main" id="{EF58D538-0C11-455C-8F4C-7757DB3F4C24}"/>
                      </a:ext>
                    </a:extLst>
                  </p:cNvPr>
                  <p:cNvGrpSpPr/>
                  <p:nvPr/>
                </p:nvGrpSpPr>
                <p:grpSpPr>
                  <a:xfrm>
                    <a:off x="1489482" y="3654146"/>
                    <a:ext cx="6342826" cy="1376268"/>
                    <a:chOff x="1518057" y="3654146"/>
                    <a:chExt cx="6342826" cy="1376268"/>
                  </a:xfrm>
                </p:grpSpPr>
                <p:grpSp>
                  <p:nvGrpSpPr>
                    <p:cNvPr id="28" name="组合 27">
                      <a:extLst>
                        <a:ext uri="{FF2B5EF4-FFF2-40B4-BE49-F238E27FC236}">
                          <a16:creationId xmlns:a16="http://schemas.microsoft.com/office/drawing/2014/main" id="{72A19FF0-162E-4DAF-B792-FE6BF793CD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518057" y="4627088"/>
                      <a:ext cx="6342826" cy="307777"/>
                      <a:chOff x="1794910" y="4663863"/>
                      <a:chExt cx="6342826" cy="307777"/>
                    </a:xfrm>
                  </p:grpSpPr>
                  <p:sp>
                    <p:nvSpPr>
                      <p:cNvPr id="30" name="文本框 29">
                        <a:extLst>
                          <a:ext uri="{FF2B5EF4-FFF2-40B4-BE49-F238E27FC236}">
                            <a16:creationId xmlns:a16="http://schemas.microsoft.com/office/drawing/2014/main" id="{04E365E9-9124-48ED-9B5B-3CBE9F1E62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794910" y="4663863"/>
                        <a:ext cx="1581836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en-US" altLang="zh-CN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stable wake</a:t>
                        </a:r>
                        <a:endParaRPr lang="zh-CN" altLang="en-US" sz="1400" dirty="0"/>
                      </a:p>
                    </p:txBody>
                  </p:sp>
                  <p:sp>
                    <p:nvSpPr>
                      <p:cNvPr id="31" name="文本框 30">
                        <a:extLst>
                          <a:ext uri="{FF2B5EF4-FFF2-40B4-BE49-F238E27FC236}">
                            <a16:creationId xmlns:a16="http://schemas.microsoft.com/office/drawing/2014/main" id="{98C12B81-2F0E-4517-A4B8-F63D63FB525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071528" y="4663863"/>
                        <a:ext cx="2041740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en-US" altLang="zh-CN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Increasing sleep drive</a:t>
                        </a:r>
                        <a:endParaRPr lang="zh-CN" altLang="en-US" sz="1400" dirty="0"/>
                      </a:p>
                    </p:txBody>
                  </p:sp>
                  <p:sp>
                    <p:nvSpPr>
                      <p:cNvPr id="32" name="文本框 31">
                        <a:extLst>
                          <a:ext uri="{FF2B5EF4-FFF2-40B4-BE49-F238E27FC236}">
                            <a16:creationId xmlns:a16="http://schemas.microsoft.com/office/drawing/2014/main" id="{18831C80-1C25-4A95-B9C8-EB63E368683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977461" y="4663863"/>
                        <a:ext cx="116027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en-US" altLang="zh-CN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stable sleep</a:t>
                        </a:r>
                        <a:endParaRPr lang="zh-CN" altLang="en-US" sz="1400" dirty="0"/>
                      </a:p>
                    </p:txBody>
                  </p:sp>
                </p:grpSp>
                <p:sp>
                  <p:nvSpPr>
                    <p:cNvPr id="29" name="矩形 28">
                      <a:extLst>
                        <a:ext uri="{FF2B5EF4-FFF2-40B4-BE49-F238E27FC236}">
                          <a16:creationId xmlns:a16="http://schemas.microsoft.com/office/drawing/2014/main" id="{1BB2FB1E-F2A4-459A-B7DE-4ED1547921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64199" y="3654146"/>
                      <a:ext cx="3648167" cy="1376268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754"/>
                    </a:p>
                  </p:txBody>
                </p:sp>
              </p:grpSp>
              <p:pic>
                <p:nvPicPr>
                  <p:cNvPr id="27" name="图片 26">
                    <a:extLst>
                      <a:ext uri="{FF2B5EF4-FFF2-40B4-BE49-F238E27FC236}">
                        <a16:creationId xmlns:a16="http://schemas.microsoft.com/office/drawing/2014/main" id="{16E4E08C-1055-403E-8A3F-E61693C64A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04441" y="3779091"/>
                    <a:ext cx="5829865" cy="125087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" name="图片 17">
                  <a:extLst>
                    <a:ext uri="{FF2B5EF4-FFF2-40B4-BE49-F238E27FC236}">
                      <a16:creationId xmlns:a16="http://schemas.microsoft.com/office/drawing/2014/main" id="{50BA742A-15F3-45B3-9416-E1B7BC4D4B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60474" y="773883"/>
                  <a:ext cx="5010845" cy="1188720"/>
                </a:xfrm>
                <a:prstGeom prst="rect">
                  <a:avLst/>
                </a:prstGeom>
              </p:spPr>
            </p:pic>
            <p:pic>
              <p:nvPicPr>
                <p:cNvPr id="19" name="图片 18">
                  <a:extLst>
                    <a:ext uri="{FF2B5EF4-FFF2-40B4-BE49-F238E27FC236}">
                      <a16:creationId xmlns:a16="http://schemas.microsoft.com/office/drawing/2014/main" id="{B03A60D1-F94C-4BD4-BE40-EDBEAB78B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45995" y="1592793"/>
                  <a:ext cx="5010845" cy="1188720"/>
                </a:xfrm>
                <a:prstGeom prst="rect">
                  <a:avLst/>
                </a:prstGeom>
              </p:spPr>
            </p:pic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AE1CAB84-DE86-41EA-B1C3-7328C7550398}"/>
                    </a:ext>
                  </a:extLst>
                </p:cNvPr>
                <p:cNvSpPr txBox="1"/>
                <p:nvPr/>
              </p:nvSpPr>
              <p:spPr>
                <a:xfrm>
                  <a:off x="3121805" y="2233007"/>
                  <a:ext cx="76964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“Wake”</a:t>
                  </a:r>
                  <a:endParaRPr lang="zh-CN" altLang="en-US" sz="1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CB9B71B-1E37-4246-8FDE-88B9B0805D92}"/>
                    </a:ext>
                  </a:extLst>
                </p:cNvPr>
                <p:cNvSpPr txBox="1"/>
                <p:nvPr/>
              </p:nvSpPr>
              <p:spPr>
                <a:xfrm>
                  <a:off x="8851857" y="575553"/>
                  <a:ext cx="76964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1200" b="1" dirty="0">
                      <a:solidFill>
                        <a:schemeClr val="bg1">
                          <a:lumMod val="5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“Sleep”</a:t>
                  </a:r>
                  <a:endParaRPr lang="zh-CN" altLang="en-US" sz="120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38BF6991-AC58-4EAE-B366-CB4EF7044528}"/>
                    </a:ext>
                  </a:extLst>
                </p:cNvPr>
                <p:cNvGrpSpPr/>
                <p:nvPr/>
              </p:nvGrpSpPr>
              <p:grpSpPr>
                <a:xfrm>
                  <a:off x="9449508" y="2622590"/>
                  <a:ext cx="1688173" cy="1380325"/>
                  <a:chOff x="9385500" y="2569250"/>
                  <a:chExt cx="1688173" cy="1380325"/>
                </a:xfrm>
              </p:grpSpPr>
              <p:cxnSp>
                <p:nvCxnSpPr>
                  <p:cNvPr id="24" name="连接符: 曲线 23">
                    <a:extLst>
                      <a:ext uri="{FF2B5EF4-FFF2-40B4-BE49-F238E27FC236}">
                        <a16:creationId xmlns:a16="http://schemas.microsoft.com/office/drawing/2014/main" id="{32321B47-F409-47E7-8FD3-DB7F1C37C4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907524" y="2569250"/>
                    <a:ext cx="72455" cy="1380325"/>
                  </a:xfrm>
                  <a:prstGeom prst="curvedConnector3">
                    <a:avLst>
                      <a:gd name="adj1" fmla="val -315506"/>
                    </a:avLst>
                  </a:prstGeom>
                  <a:ln w="28575">
                    <a:solidFill>
                      <a:schemeClr val="tx1"/>
                    </a:solidFill>
                    <a:headEnd type="non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5" name="文本框 24">
                        <a:extLst>
                          <a:ext uri="{FF2B5EF4-FFF2-40B4-BE49-F238E27FC236}">
                            <a16:creationId xmlns:a16="http://schemas.microsoft.com/office/drawing/2014/main" id="{FD559934-5971-4280-87E6-59C4753B093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385500" y="2900798"/>
                        <a:ext cx="1688173" cy="7386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Fit </a:t>
                        </a:r>
                        <a14:m>
                          <m:oMath xmlns:m="http://schemas.openxmlformats.org/officeDocument/2006/math"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zh-C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1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))</m:t>
                            </m:r>
                          </m:oMath>
                        </a14:m>
                        <a:endParaRPr lang="en-US" altLang="zh-CN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  <a:p>
                        <a:pPr algn="ctr"/>
                        <a:r>
                          <a:rPr lang="en-US" altLang="zh-CN" sz="14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to </a:t>
                        </a:r>
                      </a:p>
                      <a:p>
                        <a:pPr algn="ctr"/>
                        <a:r>
                          <a:rPr lang="en-US" altLang="zh-CN" sz="14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Individual’s EEG</a:t>
                        </a:r>
                        <a:endParaRPr lang="zh-CN" altLang="en-US" sz="1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3" name="文本框 112">
                        <a:extLst>
                          <a:ext uri="{FF2B5EF4-FFF2-40B4-BE49-F238E27FC236}">
                            <a16:creationId xmlns:a16="http://schemas.microsoft.com/office/drawing/2014/main" id="{998226D4-0E3F-4394-AEBE-DC9ECAA6618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385500" y="2900798"/>
                        <a:ext cx="1688173" cy="738664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 t="-1653" b="-743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23" name="文本框 22">
                  <a:extLst>
                    <a:ext uri="{FF2B5EF4-FFF2-40B4-BE49-F238E27FC236}">
                      <a16:creationId xmlns:a16="http://schemas.microsoft.com/office/drawing/2014/main" id="{6081B896-6CDB-43E7-A350-B906D8D37287}"/>
                    </a:ext>
                  </a:extLst>
                </p:cNvPr>
                <p:cNvSpPr txBox="1"/>
                <p:nvPr/>
              </p:nvSpPr>
              <p:spPr>
                <a:xfrm>
                  <a:off x="8619777" y="3379232"/>
                  <a:ext cx="125365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>
                      <a:solidFill>
                        <a:schemeClr val="accent1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Time</a:t>
                  </a:r>
                  <a:endParaRPr lang="zh-CN" altLang="en-US" b="1" dirty="0">
                    <a:solidFill>
                      <a:schemeClr val="accent1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19F3D617-AA16-4576-BFEA-45DBB1EA2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1516" y="2411702"/>
                <a:ext cx="5010845" cy="1188720"/>
              </a:xfrm>
              <a:prstGeom prst="rect">
                <a:avLst/>
              </a:prstGeom>
            </p:spPr>
          </p:pic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F88C522-5F90-476E-9D5C-5855A317947E}"/>
                </a:ext>
              </a:extLst>
            </p:cNvPr>
            <p:cNvGrpSpPr/>
            <p:nvPr/>
          </p:nvGrpSpPr>
          <p:grpSpPr>
            <a:xfrm>
              <a:off x="2835624" y="3450976"/>
              <a:ext cx="4431951" cy="203170"/>
              <a:chOff x="2835624" y="3450976"/>
              <a:chExt cx="4431951" cy="203170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E9538574-65A6-4F5C-BE37-60CEAD901D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35624" y="3450976"/>
                <a:ext cx="1055826" cy="203170"/>
              </a:xfrm>
              <a:prstGeom prst="line">
                <a:avLst/>
              </a:prstGeom>
              <a:ln w="635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8F8F537C-B097-4BA1-A959-2582A6C953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3792" y="3457621"/>
                <a:ext cx="783783" cy="196525"/>
              </a:xfrm>
              <a:prstGeom prst="line">
                <a:avLst/>
              </a:prstGeom>
              <a:ln w="889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4D930F3B-0E7D-4F2E-8188-9927EA855B9D}"/>
              </a:ext>
            </a:extLst>
          </p:cNvPr>
          <p:cNvSpPr txBox="1"/>
          <p:nvPr/>
        </p:nvSpPr>
        <p:spPr>
          <a:xfrm>
            <a:off x="47230" y="104266"/>
            <a:ext cx="5345864" cy="399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 indent="-480060">
              <a:buFont typeface="Wingdings" panose="05000000000000000000" pitchFamily="2" charset="2"/>
              <a:buChar char="Ø"/>
            </a:pPr>
            <a:r>
              <a:rPr lang="en-US" altLang="zh-CN" sz="1996" dirty="0">
                <a:latin typeface="Arial" panose="020B0604020202020204" pitchFamily="34" charset="0"/>
                <a:cs typeface="Arial" panose="020B0604020202020204" pitchFamily="34" charset="0"/>
              </a:rPr>
              <a:t>Fig. 1 (Overview)</a:t>
            </a:r>
            <a:endParaRPr lang="zh-CN" altLang="en-US" sz="1996" b="1" dirty="0"/>
          </a:p>
        </p:txBody>
      </p:sp>
    </p:spTree>
    <p:extLst>
      <p:ext uri="{BB962C8B-B14F-4D97-AF65-F5344CB8AC3E}">
        <p14:creationId xmlns:p14="http://schemas.microsoft.com/office/powerpoint/2010/main" val="423525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103B9B1-573D-4855-9C6D-913D7CB3174C}"/>
              </a:ext>
            </a:extLst>
          </p:cNvPr>
          <p:cNvSpPr txBox="1"/>
          <p:nvPr/>
        </p:nvSpPr>
        <p:spPr>
          <a:xfrm>
            <a:off x="47230" y="104266"/>
            <a:ext cx="5345864" cy="399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 indent="-480060">
              <a:buFont typeface="Wingdings" panose="05000000000000000000" pitchFamily="2" charset="2"/>
              <a:buChar char="Ø"/>
            </a:pPr>
            <a:r>
              <a:rPr lang="en-US" altLang="zh-CN" sz="1996" dirty="0">
                <a:latin typeface="Arial" panose="020B0604020202020204" pitchFamily="34" charset="0"/>
                <a:cs typeface="Arial" panose="020B0604020202020204" pitchFamily="34" charset="0"/>
              </a:rPr>
              <a:t>Fig. 2 (Embedding Extraction)</a:t>
            </a:r>
            <a:endParaRPr lang="zh-CN" altLang="en-US" sz="1996" b="1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1C09C80-B5F2-4715-8FF6-4DA38EBE3F5B}"/>
              </a:ext>
            </a:extLst>
          </p:cNvPr>
          <p:cNvGrpSpPr/>
          <p:nvPr/>
        </p:nvGrpSpPr>
        <p:grpSpPr>
          <a:xfrm>
            <a:off x="3429058" y="1202359"/>
            <a:ext cx="5473770" cy="4279050"/>
            <a:chOff x="3429058" y="1202359"/>
            <a:chExt cx="5473770" cy="427905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7B3B8D2-925A-41EE-91CC-C4C2F89F70E4}"/>
                </a:ext>
              </a:extLst>
            </p:cNvPr>
            <p:cNvGrpSpPr/>
            <p:nvPr/>
          </p:nvGrpSpPr>
          <p:grpSpPr>
            <a:xfrm>
              <a:off x="3429058" y="1202359"/>
              <a:ext cx="5473770" cy="4279050"/>
              <a:chOff x="3087600" y="1533315"/>
              <a:chExt cx="5473770" cy="4279050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B7DFFC99-EDCD-4888-9378-D0C6C872C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7600" y="1533315"/>
                <a:ext cx="5473770" cy="4279050"/>
              </a:xfrm>
              <a:prstGeom prst="rect">
                <a:avLst/>
              </a:prstGeom>
            </p:spPr>
          </p:pic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E46EE68-4B16-4F0F-9DF9-1946288A9C64}"/>
                  </a:ext>
                </a:extLst>
              </p:cNvPr>
              <p:cNvGrpSpPr/>
              <p:nvPr/>
            </p:nvGrpSpPr>
            <p:grpSpPr>
              <a:xfrm>
                <a:off x="3262557" y="2694388"/>
                <a:ext cx="5176893" cy="418941"/>
                <a:chOff x="3262557" y="2694388"/>
                <a:chExt cx="5176893" cy="418941"/>
              </a:xfrm>
            </p:grpSpPr>
            <p:sp>
              <p:nvSpPr>
                <p:cNvPr id="21" name="箭头: 下 20">
                  <a:extLst>
                    <a:ext uri="{FF2B5EF4-FFF2-40B4-BE49-F238E27FC236}">
                      <a16:creationId xmlns:a16="http://schemas.microsoft.com/office/drawing/2014/main" id="{33BF6EB3-9A5C-4943-9FAD-78AC585CF5BA}"/>
                    </a:ext>
                  </a:extLst>
                </p:cNvPr>
                <p:cNvSpPr/>
                <p:nvPr/>
              </p:nvSpPr>
              <p:spPr>
                <a:xfrm rot="18738583">
                  <a:off x="7916297" y="2793289"/>
                  <a:ext cx="271848" cy="320040"/>
                </a:xfrm>
                <a:prstGeom prst="downArrow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B824B7EB-A92B-448C-96B6-F82F1A0D82EC}"/>
                    </a:ext>
                  </a:extLst>
                </p:cNvPr>
                <p:cNvSpPr txBox="1"/>
                <p:nvPr/>
              </p:nvSpPr>
              <p:spPr>
                <a:xfrm>
                  <a:off x="7986370" y="2694388"/>
                  <a:ext cx="45308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SVD</a:t>
                  </a:r>
                  <a:endParaRPr lang="zh-CN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箭头: 下 22">
                  <a:extLst>
                    <a:ext uri="{FF2B5EF4-FFF2-40B4-BE49-F238E27FC236}">
                      <a16:creationId xmlns:a16="http://schemas.microsoft.com/office/drawing/2014/main" id="{7DF1EE08-F4DA-4FCB-B663-E6029C1E8805}"/>
                    </a:ext>
                  </a:extLst>
                </p:cNvPr>
                <p:cNvSpPr/>
                <p:nvPr/>
              </p:nvSpPr>
              <p:spPr>
                <a:xfrm rot="2589720">
                  <a:off x="3512638" y="2793289"/>
                  <a:ext cx="271848" cy="320040"/>
                </a:xfrm>
                <a:prstGeom prst="downArrow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7235C0D2-6D1F-468E-B38F-8E5E8CDF8286}"/>
                    </a:ext>
                  </a:extLst>
                </p:cNvPr>
                <p:cNvSpPr txBox="1"/>
                <p:nvPr/>
              </p:nvSpPr>
              <p:spPr>
                <a:xfrm>
                  <a:off x="3262557" y="2694388"/>
                  <a:ext cx="453080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SVD</a:t>
                  </a:r>
                  <a:endParaRPr lang="zh-CN" altLang="en-US" sz="1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A0C6A6B-3A2A-4707-B892-03FF7136CC6A}"/>
                </a:ext>
              </a:extLst>
            </p:cNvPr>
            <p:cNvSpPr txBox="1"/>
            <p:nvPr/>
          </p:nvSpPr>
          <p:spPr>
            <a:xfrm>
              <a:off x="4182154" y="1247852"/>
              <a:ext cx="6534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Wake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F646CF-A53E-4D51-9167-EDE2184DEC35}"/>
                </a:ext>
              </a:extLst>
            </p:cNvPr>
            <p:cNvSpPr txBox="1"/>
            <p:nvPr/>
          </p:nvSpPr>
          <p:spPr>
            <a:xfrm>
              <a:off x="7604976" y="1247852"/>
              <a:ext cx="6534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Sleep</a:t>
              </a:r>
              <a:endParaRPr lang="zh-CN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6863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103B9B1-573D-4855-9C6D-913D7CB3174C}"/>
              </a:ext>
            </a:extLst>
          </p:cNvPr>
          <p:cNvSpPr txBox="1"/>
          <p:nvPr/>
        </p:nvSpPr>
        <p:spPr>
          <a:xfrm>
            <a:off x="47230" y="104266"/>
            <a:ext cx="5345864" cy="399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 indent="-480060">
              <a:buFont typeface="Wingdings" panose="05000000000000000000" pitchFamily="2" charset="2"/>
              <a:buChar char="Ø"/>
            </a:pPr>
            <a:r>
              <a:rPr lang="en-US" altLang="zh-CN" sz="1996" dirty="0">
                <a:latin typeface="Arial" panose="020B0604020202020204" pitchFamily="34" charset="0"/>
                <a:cs typeface="Arial" panose="020B0604020202020204" pitchFamily="34" charset="0"/>
              </a:rPr>
              <a:t>Fig. 3 (Synthesized Time-frequency plot)</a:t>
            </a:r>
            <a:endParaRPr lang="zh-CN" altLang="en-US" sz="1996" b="1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7EB8F8D-C499-42C2-8DF8-F9215D80620C}"/>
              </a:ext>
            </a:extLst>
          </p:cNvPr>
          <p:cNvGrpSpPr/>
          <p:nvPr/>
        </p:nvGrpSpPr>
        <p:grpSpPr>
          <a:xfrm>
            <a:off x="1419082" y="849577"/>
            <a:ext cx="8460436" cy="4596352"/>
            <a:chOff x="1641503" y="791912"/>
            <a:chExt cx="8460436" cy="4596352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7B96A74C-D40E-44D9-9B08-AE9FFEB2735D}"/>
                </a:ext>
              </a:extLst>
            </p:cNvPr>
            <p:cNvSpPr txBox="1"/>
            <p:nvPr/>
          </p:nvSpPr>
          <p:spPr>
            <a:xfrm>
              <a:off x="1641503" y="2792983"/>
              <a:ext cx="134624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Steeper slope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445F8283-0839-48E4-A2AA-BF07AB9F9690}"/>
                </a:ext>
              </a:extLst>
            </p:cNvPr>
            <p:cNvGrpSpPr/>
            <p:nvPr/>
          </p:nvGrpSpPr>
          <p:grpSpPr>
            <a:xfrm>
              <a:off x="1940650" y="791912"/>
              <a:ext cx="8161289" cy="4596352"/>
              <a:chOff x="1940650" y="791912"/>
              <a:chExt cx="8161289" cy="4596352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7E471A46-6737-4B1A-A9B5-5FEFF6A25C03}"/>
                  </a:ext>
                </a:extLst>
              </p:cNvPr>
              <p:cNvGrpSpPr/>
              <p:nvPr/>
            </p:nvGrpSpPr>
            <p:grpSpPr>
              <a:xfrm>
                <a:off x="3404468" y="791912"/>
                <a:ext cx="6327875" cy="350865"/>
                <a:chOff x="3404468" y="791912"/>
                <a:chExt cx="6327875" cy="35086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文本框 36">
                      <a:extLst>
                        <a:ext uri="{FF2B5EF4-FFF2-40B4-BE49-F238E27FC236}">
                          <a16:creationId xmlns:a16="http://schemas.microsoft.com/office/drawing/2014/main" id="{10D8B3A5-CCA5-4662-83DE-047CDDB485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04468" y="791912"/>
                      <a:ext cx="940719" cy="3508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14:m>
                        <m:oMath xmlns:m="http://schemas.openxmlformats.org/officeDocument/2006/math"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a14:m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</a:p>
                  </p:txBody>
                </p:sp>
              </mc:Choice>
              <mc:Fallback xmlns="">
                <p:sp>
                  <p:nvSpPr>
                    <p:cNvPr id="29" name="文本框 28">
                      <a:extLst>
                        <a:ext uri="{FF2B5EF4-FFF2-40B4-BE49-F238E27FC236}">
                          <a16:creationId xmlns:a16="http://schemas.microsoft.com/office/drawing/2014/main" id="{27D33312-64A1-45DA-8FBE-9EA6CB1E74A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4468" y="791912"/>
                      <a:ext cx="940719" cy="35086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3226" t="-5263" b="-192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文本框 37">
                      <a:extLst>
                        <a:ext uri="{FF2B5EF4-FFF2-40B4-BE49-F238E27FC236}">
                          <a16:creationId xmlns:a16="http://schemas.microsoft.com/office/drawing/2014/main" id="{81230ADA-574F-4698-BBD4-1FD5D44CAA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91624" y="791912"/>
                      <a:ext cx="940719" cy="3508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14:m>
                        <m:oMath xmlns:m="http://schemas.openxmlformats.org/officeDocument/2006/math"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a14:m>
                      <a:endParaRPr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36" name="文本框 35">
                      <a:extLst>
                        <a:ext uri="{FF2B5EF4-FFF2-40B4-BE49-F238E27FC236}">
                          <a16:creationId xmlns:a16="http://schemas.microsoft.com/office/drawing/2014/main" id="{99B17692-E6C6-4C86-95EF-C1F971CCEB9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91624" y="791912"/>
                      <a:ext cx="940719" cy="350865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3226" t="-7018" b="-175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B8C84885-B77F-4E4A-B3C8-0A1DF21EF5C2}"/>
                    </a:ext>
                  </a:extLst>
                </p:cNvPr>
                <p:cNvSpPr txBox="1"/>
                <p:nvPr/>
              </p:nvSpPr>
              <p:spPr>
                <a:xfrm>
                  <a:off x="4118098" y="798067"/>
                  <a:ext cx="4812286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Larger noise</a:t>
                  </a:r>
                  <a:endPara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4896241F-7238-4533-81D9-D9CA0FCDDE82}"/>
                  </a:ext>
                </a:extLst>
              </p:cNvPr>
              <p:cNvGrpSpPr/>
              <p:nvPr/>
            </p:nvGrpSpPr>
            <p:grpSpPr>
              <a:xfrm>
                <a:off x="1940650" y="1099613"/>
                <a:ext cx="8161289" cy="4288651"/>
                <a:chOff x="1940650" y="1099613"/>
                <a:chExt cx="8161289" cy="4288651"/>
              </a:xfrm>
            </p:grpSpPr>
            <p:sp>
              <p:nvSpPr>
                <p:cNvPr id="20" name="箭头: 下 19">
                  <a:extLst>
                    <a:ext uri="{FF2B5EF4-FFF2-40B4-BE49-F238E27FC236}">
                      <a16:creationId xmlns:a16="http://schemas.microsoft.com/office/drawing/2014/main" id="{271BFDA5-6CD6-48BD-821E-B718411EFF58}"/>
                    </a:ext>
                  </a:extLst>
                </p:cNvPr>
                <p:cNvSpPr/>
                <p:nvPr/>
              </p:nvSpPr>
              <p:spPr>
                <a:xfrm rot="16200000">
                  <a:off x="6324216" y="-1725696"/>
                  <a:ext cx="400050" cy="6050667"/>
                </a:xfrm>
                <a:prstGeom prst="downArrow">
                  <a:avLst/>
                </a:prstGeom>
                <a:gradFill>
                  <a:gsLst>
                    <a:gs pos="0">
                      <a:srgbClr val="DAD9DA"/>
                    </a:gs>
                    <a:gs pos="0">
                      <a:schemeClr val="bg2">
                        <a:lumMod val="90000"/>
                      </a:schemeClr>
                    </a:gs>
                    <a:gs pos="45000">
                      <a:schemeClr val="bg2">
                        <a:lumMod val="75000"/>
                      </a:schemeClr>
                    </a:gs>
                    <a:gs pos="99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96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文本框 20">
                      <a:extLst>
                        <a:ext uri="{FF2B5EF4-FFF2-40B4-BE49-F238E27FC236}">
                          <a16:creationId xmlns:a16="http://schemas.microsoft.com/office/drawing/2014/main" id="{D3375BC7-D5E5-47BD-B317-EBA2C65F60E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82906" y="1645384"/>
                      <a:ext cx="868593" cy="3508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14:m>
                        <m:oMath xmlns:m="http://schemas.openxmlformats.org/officeDocument/2006/math"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a14:m>
                      <a:endParaRPr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37" name="文本框 36">
                      <a:extLst>
                        <a:ext uri="{FF2B5EF4-FFF2-40B4-BE49-F238E27FC236}">
                          <a16:creationId xmlns:a16="http://schemas.microsoft.com/office/drawing/2014/main" id="{5225118B-CD93-4169-926F-BA7DE8A3A68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82906" y="1645384"/>
                      <a:ext cx="868593" cy="3508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3497" t="-7018" b="-1754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文本框 21">
                      <a:extLst>
                        <a:ext uri="{FF2B5EF4-FFF2-40B4-BE49-F238E27FC236}">
                          <a16:creationId xmlns:a16="http://schemas.microsoft.com/office/drawing/2014/main" id="{16C921A4-C80B-4AEB-9CE9-F345431AF1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40650" y="4189322"/>
                      <a:ext cx="953104" cy="3508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14:m>
                        <m:oMath xmlns:m="http://schemas.openxmlformats.org/officeDocument/2006/math"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oMath>
                      </a14:m>
                      <a:endParaRPr lang="en-US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文本框 39">
                      <a:extLst>
                        <a:ext uri="{FF2B5EF4-FFF2-40B4-BE49-F238E27FC236}">
                          <a16:creationId xmlns:a16="http://schemas.microsoft.com/office/drawing/2014/main" id="{E2993CF0-93AA-40C8-ABC1-822CEA25877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940650" y="4189322"/>
                      <a:ext cx="953104" cy="3508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185" t="-5172" b="-172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A2EC693C-9557-4CDE-9FEF-91BADF25E8DE}"/>
                    </a:ext>
                  </a:extLst>
                </p:cNvPr>
                <p:cNvGrpSpPr/>
                <p:nvPr/>
              </p:nvGrpSpPr>
              <p:grpSpPr>
                <a:xfrm>
                  <a:off x="4885851" y="4770838"/>
                  <a:ext cx="2895785" cy="352973"/>
                  <a:chOff x="5908567" y="4947608"/>
                  <a:chExt cx="2895785" cy="352973"/>
                </a:xfrm>
              </p:grpSpPr>
              <p:cxnSp>
                <p:nvCxnSpPr>
                  <p:cNvPr id="33" name="直接连接符 32">
                    <a:extLst>
                      <a:ext uri="{FF2B5EF4-FFF2-40B4-BE49-F238E27FC236}">
                        <a16:creationId xmlns:a16="http://schemas.microsoft.com/office/drawing/2014/main" id="{B9418715-0A3F-4DDB-A23F-A3D39AE648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353925" y="5135046"/>
                    <a:ext cx="517712" cy="3922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直接连接符 33">
                    <a:extLst>
                      <a:ext uri="{FF2B5EF4-FFF2-40B4-BE49-F238E27FC236}">
                        <a16:creationId xmlns:a16="http://schemas.microsoft.com/office/drawing/2014/main" id="{ED1EB6A6-F46D-40DD-868F-45B14B27AC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908567" y="5141507"/>
                    <a:ext cx="586855" cy="0"/>
                  </a:xfrm>
                  <a:prstGeom prst="line">
                    <a:avLst/>
                  </a:prstGeom>
                  <a:ln w="28575">
                    <a:solidFill>
                      <a:schemeClr val="bg1">
                        <a:lumMod val="50000"/>
                      </a:scheme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5" name="文本框 34">
                        <a:extLst>
                          <a:ext uri="{FF2B5EF4-FFF2-40B4-BE49-F238E27FC236}">
                            <a16:creationId xmlns:a16="http://schemas.microsoft.com/office/drawing/2014/main" id="{829E984D-0B43-4B97-8D52-55F223A9FC3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540290" y="4947608"/>
                        <a:ext cx="586855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zh-CN" altLang="en-US" sz="1600" dirty="0">
                          <a:solidFill>
                            <a:schemeClr val="bg1">
                              <a:lumMod val="50000"/>
                            </a:schemeClr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3" name="文本框 62">
                        <a:extLst>
                          <a:ext uri="{FF2B5EF4-FFF2-40B4-BE49-F238E27FC236}">
                            <a16:creationId xmlns:a16="http://schemas.microsoft.com/office/drawing/2014/main" id="{127DE3CA-35F9-4D12-A022-3C0761D65F2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540290" y="4947608"/>
                        <a:ext cx="586855" cy="338554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b="-1090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文本框 35">
                        <a:extLst>
                          <a:ext uri="{FF2B5EF4-FFF2-40B4-BE49-F238E27FC236}">
                            <a16:creationId xmlns:a16="http://schemas.microsoft.com/office/drawing/2014/main" id="{89CC983C-A417-4208-8654-3E29B0B4B89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566075" y="4962027"/>
                        <a:ext cx="1238277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m:oMathPara>
                        </a14:m>
                        <a:endParaRPr lang="zh-CN" altLang="en-US" sz="1600" dirty="0">
                          <a:solidFill>
                            <a:srgbClr val="FF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5" name="文本框 64">
                        <a:extLst>
                          <a:ext uri="{FF2B5EF4-FFF2-40B4-BE49-F238E27FC236}">
                            <a16:creationId xmlns:a16="http://schemas.microsoft.com/office/drawing/2014/main" id="{D0562C1C-FE97-4568-96CE-1DE4A449B5B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566075" y="4962027"/>
                        <a:ext cx="1238277" cy="338554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 b="-892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pic>
              <p:nvPicPr>
                <p:cNvPr id="24" name="图片 23">
                  <a:extLst>
                    <a:ext uri="{FF2B5EF4-FFF2-40B4-BE49-F238E27FC236}">
                      <a16:creationId xmlns:a16="http://schemas.microsoft.com/office/drawing/2014/main" id="{742A6DB5-3D43-4968-BE49-A36194A00E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34066" y="1421511"/>
                  <a:ext cx="7567873" cy="3433280"/>
                </a:xfrm>
                <a:prstGeom prst="rect">
                  <a:avLst/>
                </a:prstGeom>
              </p:spPr>
            </p:pic>
            <p:sp>
              <p:nvSpPr>
                <p:cNvPr id="25" name="箭头: 下 24">
                  <a:extLst>
                    <a:ext uri="{FF2B5EF4-FFF2-40B4-BE49-F238E27FC236}">
                      <a16:creationId xmlns:a16="http://schemas.microsoft.com/office/drawing/2014/main" id="{9F54C2FF-7F97-45D1-9C43-277C45EF6010}"/>
                    </a:ext>
                  </a:extLst>
                </p:cNvPr>
                <p:cNvSpPr/>
                <p:nvPr/>
              </p:nvSpPr>
              <p:spPr>
                <a:xfrm>
                  <a:off x="2769059" y="1822242"/>
                  <a:ext cx="400050" cy="2809483"/>
                </a:xfrm>
                <a:prstGeom prst="downArrow">
                  <a:avLst/>
                </a:prstGeom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5000">
                      <a:schemeClr val="accent1">
                        <a:lumMod val="60000"/>
                        <a:lumOff val="40000"/>
                      </a:schemeClr>
                    </a:gs>
                    <a:gs pos="99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996" dirty="0"/>
                </a:p>
              </p:txBody>
            </p:sp>
            <p:pic>
              <p:nvPicPr>
                <p:cNvPr id="26" name="图片 25">
                  <a:extLst>
                    <a:ext uri="{FF2B5EF4-FFF2-40B4-BE49-F238E27FC236}">
                      <a16:creationId xmlns:a16="http://schemas.microsoft.com/office/drawing/2014/main" id="{8595E14F-DB48-4CDA-91A4-CF60221C90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6108" y="1200311"/>
                  <a:ext cx="731799" cy="548640"/>
                </a:xfrm>
                <a:prstGeom prst="rect">
                  <a:avLst/>
                </a:prstGeom>
              </p:spPr>
            </p:pic>
            <p:pic>
              <p:nvPicPr>
                <p:cNvPr id="27" name="图片 26">
                  <a:extLst>
                    <a:ext uri="{FF2B5EF4-FFF2-40B4-BE49-F238E27FC236}">
                      <a16:creationId xmlns:a16="http://schemas.microsoft.com/office/drawing/2014/main" id="{6F93B9A5-7717-479D-8681-350CC9550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6108" y="4679339"/>
                  <a:ext cx="731799" cy="548640"/>
                </a:xfrm>
                <a:prstGeom prst="rect">
                  <a:avLst/>
                </a:prstGeom>
              </p:spPr>
            </p:pic>
            <p:grpSp>
              <p:nvGrpSpPr>
                <p:cNvPr id="28" name="组合 27">
                  <a:extLst>
                    <a:ext uri="{FF2B5EF4-FFF2-40B4-BE49-F238E27FC236}">
                      <a16:creationId xmlns:a16="http://schemas.microsoft.com/office/drawing/2014/main" id="{BC2A3B3F-96B3-42DC-8C0B-E335DF6A49B0}"/>
                    </a:ext>
                  </a:extLst>
                </p:cNvPr>
                <p:cNvGrpSpPr/>
                <p:nvPr/>
              </p:nvGrpSpPr>
              <p:grpSpPr>
                <a:xfrm>
                  <a:off x="7694793" y="4601107"/>
                  <a:ext cx="917018" cy="787157"/>
                  <a:chOff x="8068173" y="4616347"/>
                  <a:chExt cx="917018" cy="787157"/>
                </a:xfrm>
              </p:grpSpPr>
              <p:cxnSp>
                <p:nvCxnSpPr>
                  <p:cNvPr id="29" name="直接箭头连接符 28">
                    <a:extLst>
                      <a:ext uri="{FF2B5EF4-FFF2-40B4-BE49-F238E27FC236}">
                        <a16:creationId xmlns:a16="http://schemas.microsoft.com/office/drawing/2014/main" id="{30D77CB6-2887-4DC9-869F-3FC7C249B655}"/>
                      </a:ext>
                    </a:extLst>
                  </p:cNvPr>
                  <p:cNvCxnSpPr/>
                  <p:nvPr/>
                </p:nvCxnSpPr>
                <p:spPr>
                  <a:xfrm>
                    <a:off x="8406071" y="5201308"/>
                    <a:ext cx="579120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接箭头连接符 29">
                    <a:extLst>
                      <a:ext uri="{FF2B5EF4-FFF2-40B4-BE49-F238E27FC236}">
                        <a16:creationId xmlns:a16="http://schemas.microsoft.com/office/drawing/2014/main" id="{57BACE86-78CF-498B-B1C2-A308570F86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412287" y="4702174"/>
                    <a:ext cx="0" cy="50366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" name="文本框 30">
                    <a:extLst>
                      <a:ext uri="{FF2B5EF4-FFF2-40B4-BE49-F238E27FC236}">
                        <a16:creationId xmlns:a16="http://schemas.microsoft.com/office/drawing/2014/main" id="{22994BA0-8FBB-472D-AA89-1DF4232482CA}"/>
                      </a:ext>
                    </a:extLst>
                  </p:cNvPr>
                  <p:cNvSpPr txBox="1"/>
                  <p:nvPr/>
                </p:nvSpPr>
                <p:spPr>
                  <a:xfrm>
                    <a:off x="8383211" y="5188060"/>
                    <a:ext cx="537013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Time [s]</a:t>
                    </a:r>
                    <a:endParaRPr lang="zh-CN" altLang="en-US" sz="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" name="文本框 31">
                    <a:extLst>
                      <a:ext uri="{FF2B5EF4-FFF2-40B4-BE49-F238E27FC236}">
                        <a16:creationId xmlns:a16="http://schemas.microsoft.com/office/drawing/2014/main" id="{1D5F5EF6-400F-4D08-8CB7-FB1159F5FC55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897129" y="4787391"/>
                    <a:ext cx="68064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Frequency [Hz]</a:t>
                    </a:r>
                    <a:endParaRPr lang="zh-CN" altLang="en-US" sz="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013164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103B9B1-573D-4855-9C6D-913D7CB3174C}"/>
              </a:ext>
            </a:extLst>
          </p:cNvPr>
          <p:cNvSpPr txBox="1"/>
          <p:nvPr/>
        </p:nvSpPr>
        <p:spPr>
          <a:xfrm>
            <a:off x="47229" y="104266"/>
            <a:ext cx="6600705" cy="399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 indent="-480060">
              <a:buFont typeface="Wingdings" panose="05000000000000000000" pitchFamily="2" charset="2"/>
              <a:buChar char="Ø"/>
            </a:pPr>
            <a:r>
              <a:rPr lang="en-US" altLang="zh-CN" sz="1996" dirty="0">
                <a:latin typeface="Arial" panose="020B0604020202020204" pitchFamily="34" charset="0"/>
                <a:cs typeface="Arial" panose="020B0604020202020204" pitchFamily="34" charset="0"/>
              </a:rPr>
              <a:t>Fig. 4 (Parameter estimation: fixed-landscape)</a:t>
            </a:r>
            <a:endParaRPr lang="zh-CN" altLang="en-US" sz="1996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6A24432-297D-469C-BEC0-CF3183A63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51" y="1142978"/>
            <a:ext cx="10058498" cy="457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97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103B9B1-573D-4855-9C6D-913D7CB3174C}"/>
              </a:ext>
            </a:extLst>
          </p:cNvPr>
          <p:cNvSpPr txBox="1"/>
          <p:nvPr/>
        </p:nvSpPr>
        <p:spPr>
          <a:xfrm>
            <a:off x="47229" y="104266"/>
            <a:ext cx="7070263" cy="399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 indent="-480060">
              <a:buFont typeface="Wingdings" panose="05000000000000000000" pitchFamily="2" charset="2"/>
              <a:buChar char="Ø"/>
            </a:pPr>
            <a:r>
              <a:rPr lang="en-US" altLang="zh-CN" sz="1996" dirty="0">
                <a:latin typeface="Arial" panose="020B0604020202020204" pitchFamily="34" charset="0"/>
                <a:cs typeface="Arial" panose="020B0604020202020204" pitchFamily="34" charset="0"/>
              </a:rPr>
              <a:t>Fig. 5 (Parameter estimation: time-varying landscape)</a:t>
            </a:r>
            <a:endParaRPr lang="zh-CN" altLang="en-US" sz="1996" b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0425A89-7EE8-4708-88C1-D1BEBCF42329}"/>
              </a:ext>
            </a:extLst>
          </p:cNvPr>
          <p:cNvGrpSpPr/>
          <p:nvPr/>
        </p:nvGrpSpPr>
        <p:grpSpPr>
          <a:xfrm>
            <a:off x="2130446" y="1121204"/>
            <a:ext cx="8307975" cy="4846319"/>
            <a:chOff x="2410532" y="544556"/>
            <a:chExt cx="8307975" cy="484631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608A47B-A150-4A7A-943D-0AC3C529F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10532" y="544556"/>
              <a:ext cx="8307975" cy="4846319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B702076A-3814-4417-9E82-CFDFFD3CB4B7}"/>
                </a:ext>
              </a:extLst>
            </p:cNvPr>
            <p:cNvGrpSpPr/>
            <p:nvPr/>
          </p:nvGrpSpPr>
          <p:grpSpPr>
            <a:xfrm>
              <a:off x="2933700" y="825433"/>
              <a:ext cx="6996684" cy="4153538"/>
              <a:chOff x="2933700" y="825433"/>
              <a:chExt cx="6996684" cy="4153538"/>
            </a:xfrm>
          </p:grpSpPr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767E4312-CA42-4C51-A72F-FF91758BBC40}"/>
                  </a:ext>
                </a:extLst>
              </p:cNvPr>
              <p:cNvGrpSpPr/>
              <p:nvPr/>
            </p:nvGrpSpPr>
            <p:grpSpPr>
              <a:xfrm>
                <a:off x="2933700" y="825433"/>
                <a:ext cx="1142206" cy="246221"/>
                <a:chOff x="1047750" y="976543"/>
                <a:chExt cx="1142206" cy="246221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33CC7B8F-ADE2-4182-812F-5B4F0634D60F}"/>
                    </a:ext>
                  </a:extLst>
                </p:cNvPr>
                <p:cNvGrpSpPr/>
                <p:nvPr/>
              </p:nvGrpSpPr>
              <p:grpSpPr>
                <a:xfrm>
                  <a:off x="1047750" y="1076325"/>
                  <a:ext cx="312609" cy="64008"/>
                  <a:chOff x="1047750" y="1076325"/>
                  <a:chExt cx="312609" cy="64008"/>
                </a:xfrm>
              </p:grpSpPr>
              <p:sp>
                <p:nvSpPr>
                  <p:cNvPr id="27" name="椭圆 26">
                    <a:extLst>
                      <a:ext uri="{FF2B5EF4-FFF2-40B4-BE49-F238E27FC236}">
                        <a16:creationId xmlns:a16="http://schemas.microsoft.com/office/drawing/2014/main" id="{71EFDA04-7334-4DEE-BBB4-40A3ECBC59CD}"/>
                      </a:ext>
                    </a:extLst>
                  </p:cNvPr>
                  <p:cNvSpPr/>
                  <p:nvPr/>
                </p:nvSpPr>
                <p:spPr>
                  <a:xfrm>
                    <a:off x="1047750" y="1076325"/>
                    <a:ext cx="64008" cy="64008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8" name="直接连接符 27">
                    <a:extLst>
                      <a:ext uri="{FF2B5EF4-FFF2-40B4-BE49-F238E27FC236}">
                        <a16:creationId xmlns:a16="http://schemas.microsoft.com/office/drawing/2014/main" id="{FFCC659C-A151-4D3C-BD15-2103190811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42713" y="1108075"/>
                    <a:ext cx="91440" cy="254"/>
                  </a:xfrm>
                  <a:prstGeom prst="line">
                    <a:avLst/>
                  </a:prstGeom>
                  <a:ln w="12700"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接连接符 28">
                    <a:extLst>
                      <a:ext uri="{FF2B5EF4-FFF2-40B4-BE49-F238E27FC236}">
                        <a16:creationId xmlns:a16="http://schemas.microsoft.com/office/drawing/2014/main" id="{AE798DA4-35ED-4FA7-99C5-6BF1CEBEA6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268919" y="1108075"/>
                    <a:ext cx="91440" cy="254"/>
                  </a:xfrm>
                  <a:prstGeom prst="line">
                    <a:avLst/>
                  </a:prstGeom>
                  <a:ln w="12700"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DC74EDD-64C5-4F34-B666-2A13EC49C8DA}"/>
                    </a:ext>
                  </a:extLst>
                </p:cNvPr>
                <p:cNvSpPr txBox="1"/>
                <p:nvPr/>
              </p:nvSpPr>
              <p:spPr>
                <a:xfrm>
                  <a:off x="1312622" y="976543"/>
                  <a:ext cx="87733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rgbClr val="7F7F7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true value</a:t>
                  </a:r>
                  <a:endParaRPr lang="zh-CN" altLang="en-US" sz="1000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6933621F-B5AB-43D1-941B-3093686B5ABF}"/>
                  </a:ext>
                </a:extLst>
              </p:cNvPr>
              <p:cNvGrpSpPr/>
              <p:nvPr/>
            </p:nvGrpSpPr>
            <p:grpSpPr>
              <a:xfrm>
                <a:off x="6973890" y="825433"/>
                <a:ext cx="1142206" cy="246221"/>
                <a:chOff x="1047750" y="976543"/>
                <a:chExt cx="1142206" cy="246221"/>
              </a:xfrm>
            </p:grpSpPr>
            <p:grpSp>
              <p:nvGrpSpPr>
                <p:cNvPr id="20" name="组合 19">
                  <a:extLst>
                    <a:ext uri="{FF2B5EF4-FFF2-40B4-BE49-F238E27FC236}">
                      <a16:creationId xmlns:a16="http://schemas.microsoft.com/office/drawing/2014/main" id="{20BA032E-41A7-4F58-BDB6-97CB8123561F}"/>
                    </a:ext>
                  </a:extLst>
                </p:cNvPr>
                <p:cNvGrpSpPr/>
                <p:nvPr/>
              </p:nvGrpSpPr>
              <p:grpSpPr>
                <a:xfrm>
                  <a:off x="1047750" y="1076325"/>
                  <a:ext cx="312609" cy="64008"/>
                  <a:chOff x="1047750" y="1076325"/>
                  <a:chExt cx="312609" cy="64008"/>
                </a:xfrm>
              </p:grpSpPr>
              <p:sp>
                <p:nvSpPr>
                  <p:cNvPr id="22" name="椭圆 21">
                    <a:extLst>
                      <a:ext uri="{FF2B5EF4-FFF2-40B4-BE49-F238E27FC236}">
                        <a16:creationId xmlns:a16="http://schemas.microsoft.com/office/drawing/2014/main" id="{9F44D802-DD5B-4B52-93C9-61C8F375763B}"/>
                      </a:ext>
                    </a:extLst>
                  </p:cNvPr>
                  <p:cNvSpPr/>
                  <p:nvPr/>
                </p:nvSpPr>
                <p:spPr>
                  <a:xfrm>
                    <a:off x="1047750" y="1076325"/>
                    <a:ext cx="64008" cy="64008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3" name="直接连接符 22">
                    <a:extLst>
                      <a:ext uri="{FF2B5EF4-FFF2-40B4-BE49-F238E27FC236}">
                        <a16:creationId xmlns:a16="http://schemas.microsoft.com/office/drawing/2014/main" id="{9C6E445D-4CF4-4A17-B721-F8E27AE764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42713" y="1108075"/>
                    <a:ext cx="91440" cy="254"/>
                  </a:xfrm>
                  <a:prstGeom prst="line">
                    <a:avLst/>
                  </a:prstGeom>
                  <a:ln w="12700"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接连接符 23">
                    <a:extLst>
                      <a:ext uri="{FF2B5EF4-FFF2-40B4-BE49-F238E27FC236}">
                        <a16:creationId xmlns:a16="http://schemas.microsoft.com/office/drawing/2014/main" id="{8AF890EA-6F60-42F3-98FF-53DA46FD66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268919" y="1108075"/>
                    <a:ext cx="91440" cy="254"/>
                  </a:xfrm>
                  <a:prstGeom prst="line">
                    <a:avLst/>
                  </a:prstGeom>
                  <a:ln w="12700"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28FC66BD-055F-4190-B7AF-DA818D8D4059}"/>
                    </a:ext>
                  </a:extLst>
                </p:cNvPr>
                <p:cNvSpPr txBox="1"/>
                <p:nvPr/>
              </p:nvSpPr>
              <p:spPr>
                <a:xfrm>
                  <a:off x="1312622" y="976543"/>
                  <a:ext cx="87733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rgbClr val="7F7F7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true value</a:t>
                  </a:r>
                  <a:endParaRPr lang="zh-CN" altLang="en-US" sz="1000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0938386-7A69-4F58-963B-FFBDB0B30117}"/>
                  </a:ext>
                </a:extLst>
              </p:cNvPr>
              <p:cNvGrpSpPr/>
              <p:nvPr/>
            </p:nvGrpSpPr>
            <p:grpSpPr>
              <a:xfrm>
                <a:off x="2933700" y="3359259"/>
                <a:ext cx="1142206" cy="246221"/>
                <a:chOff x="1047750" y="976543"/>
                <a:chExt cx="1142206" cy="246221"/>
              </a:xfrm>
            </p:grpSpPr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F49330D4-6980-401B-B6F2-6FECA9A9956E}"/>
                    </a:ext>
                  </a:extLst>
                </p:cNvPr>
                <p:cNvGrpSpPr/>
                <p:nvPr/>
              </p:nvGrpSpPr>
              <p:grpSpPr>
                <a:xfrm>
                  <a:off x="1047750" y="1076325"/>
                  <a:ext cx="312609" cy="64008"/>
                  <a:chOff x="1047750" y="1076325"/>
                  <a:chExt cx="312609" cy="64008"/>
                </a:xfrm>
              </p:grpSpPr>
              <p:sp>
                <p:nvSpPr>
                  <p:cNvPr id="17" name="椭圆 16">
                    <a:extLst>
                      <a:ext uri="{FF2B5EF4-FFF2-40B4-BE49-F238E27FC236}">
                        <a16:creationId xmlns:a16="http://schemas.microsoft.com/office/drawing/2014/main" id="{65946ED2-FE3B-4C2D-BCD0-A8AA53408E50}"/>
                      </a:ext>
                    </a:extLst>
                  </p:cNvPr>
                  <p:cNvSpPr/>
                  <p:nvPr/>
                </p:nvSpPr>
                <p:spPr>
                  <a:xfrm>
                    <a:off x="1047750" y="1076325"/>
                    <a:ext cx="64008" cy="64008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solidFill>
                      <a:schemeClr val="bg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8" name="直接连接符 17">
                    <a:extLst>
                      <a:ext uri="{FF2B5EF4-FFF2-40B4-BE49-F238E27FC236}">
                        <a16:creationId xmlns:a16="http://schemas.microsoft.com/office/drawing/2014/main" id="{DB2D339C-7EB7-46F9-924F-BF1E2463A4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142713" y="1108075"/>
                    <a:ext cx="91440" cy="254"/>
                  </a:xfrm>
                  <a:prstGeom prst="line">
                    <a:avLst/>
                  </a:prstGeom>
                  <a:ln w="12700"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>
                    <a:extLst>
                      <a:ext uri="{FF2B5EF4-FFF2-40B4-BE49-F238E27FC236}">
                        <a16:creationId xmlns:a16="http://schemas.microsoft.com/office/drawing/2014/main" id="{5EF6BE0E-6FF3-46BE-8BDD-3C0D94FB54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268919" y="1108075"/>
                    <a:ext cx="91440" cy="254"/>
                  </a:xfrm>
                  <a:prstGeom prst="line">
                    <a:avLst/>
                  </a:prstGeom>
                  <a:ln w="12700"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8FCD93F-F5DA-48D8-A16F-454944CAFA19}"/>
                    </a:ext>
                  </a:extLst>
                </p:cNvPr>
                <p:cNvSpPr txBox="1"/>
                <p:nvPr/>
              </p:nvSpPr>
              <p:spPr>
                <a:xfrm>
                  <a:off x="1312622" y="976543"/>
                  <a:ext cx="87733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000" dirty="0">
                      <a:solidFill>
                        <a:srgbClr val="7F7F7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true value</a:t>
                  </a:r>
                  <a:endParaRPr lang="zh-CN" altLang="en-US" sz="1000" dirty="0">
                    <a:solidFill>
                      <a:srgbClr val="7F7F7F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670E008D-8F72-494C-BF80-DC50142F82E7}"/>
                  </a:ext>
                </a:extLst>
              </p:cNvPr>
              <p:cNvGrpSpPr/>
              <p:nvPr/>
            </p:nvGrpSpPr>
            <p:grpSpPr>
              <a:xfrm>
                <a:off x="5787921" y="2267712"/>
                <a:ext cx="4142463" cy="2711259"/>
                <a:chOff x="5787921" y="2267712"/>
                <a:chExt cx="4142463" cy="2711259"/>
              </a:xfrm>
            </p:grpSpPr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6941FDDB-C94E-4775-926C-9B03A0EC7752}"/>
                    </a:ext>
                  </a:extLst>
                </p:cNvPr>
                <p:cNvSpPr txBox="1"/>
                <p:nvPr/>
              </p:nvSpPr>
              <p:spPr>
                <a:xfrm>
                  <a:off x="5787921" y="2267712"/>
                  <a:ext cx="36294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a)</a:t>
                  </a:r>
                  <a:endParaRPr lang="zh-CN" alt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9013CB9-451F-42EF-A95B-4D22A78A8C06}"/>
                    </a:ext>
                  </a:extLst>
                </p:cNvPr>
                <p:cNvSpPr txBox="1"/>
                <p:nvPr/>
              </p:nvSpPr>
              <p:spPr>
                <a:xfrm>
                  <a:off x="5787921" y="4671194"/>
                  <a:ext cx="36294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c)</a:t>
                  </a:r>
                  <a:endParaRPr lang="zh-CN" alt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3B0B7157-772B-40E0-9422-9079EA7814A2}"/>
                    </a:ext>
                  </a:extLst>
                </p:cNvPr>
                <p:cNvSpPr txBox="1"/>
                <p:nvPr/>
              </p:nvSpPr>
              <p:spPr>
                <a:xfrm>
                  <a:off x="9567441" y="2267712"/>
                  <a:ext cx="36294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b)</a:t>
                  </a:r>
                  <a:endParaRPr lang="zh-CN" alt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F17B596A-D355-4335-9386-CEFA4EF2AA2A}"/>
                    </a:ext>
                  </a:extLst>
                </p:cNvPr>
                <p:cNvSpPr txBox="1"/>
                <p:nvPr/>
              </p:nvSpPr>
              <p:spPr>
                <a:xfrm>
                  <a:off x="9567441" y="4671194"/>
                  <a:ext cx="36294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d)</a:t>
                  </a:r>
                  <a:endParaRPr lang="zh-CN" altLang="en-US" sz="14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4397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103B9B1-573D-4855-9C6D-913D7CB3174C}"/>
              </a:ext>
            </a:extLst>
          </p:cNvPr>
          <p:cNvSpPr txBox="1"/>
          <p:nvPr/>
        </p:nvSpPr>
        <p:spPr>
          <a:xfrm>
            <a:off x="47229" y="104266"/>
            <a:ext cx="7070263" cy="399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 indent="-480060">
              <a:buFont typeface="Wingdings" panose="05000000000000000000" pitchFamily="2" charset="2"/>
              <a:buChar char="Ø"/>
            </a:pPr>
            <a:r>
              <a:rPr lang="en-US" altLang="zh-CN" sz="1996" dirty="0">
                <a:latin typeface="Arial" panose="020B0604020202020204" pitchFamily="34" charset="0"/>
                <a:cs typeface="Arial" panose="020B0604020202020204" pitchFamily="34" charset="0"/>
              </a:rPr>
              <a:t>Fig. 6 (Validation in real data)</a:t>
            </a:r>
            <a:endParaRPr lang="zh-CN" altLang="en-US" sz="1996" b="1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02678C5-5DF6-41D3-82C6-BFF0A610EB63}"/>
              </a:ext>
            </a:extLst>
          </p:cNvPr>
          <p:cNvGrpSpPr/>
          <p:nvPr/>
        </p:nvGrpSpPr>
        <p:grpSpPr>
          <a:xfrm>
            <a:off x="2264926" y="503734"/>
            <a:ext cx="6655587" cy="5408328"/>
            <a:chOff x="1457617" y="410155"/>
            <a:chExt cx="6655587" cy="5408328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BC430657-0F72-4986-9AE3-E5E44309F8D5}"/>
                </a:ext>
              </a:extLst>
            </p:cNvPr>
            <p:cNvGrpSpPr/>
            <p:nvPr/>
          </p:nvGrpSpPr>
          <p:grpSpPr>
            <a:xfrm>
              <a:off x="1457617" y="410155"/>
              <a:ext cx="6655587" cy="5408328"/>
              <a:chOff x="216646" y="232874"/>
              <a:chExt cx="6655587" cy="5408328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CF9A7609-6976-4394-B274-5A5579F179A9}"/>
                  </a:ext>
                </a:extLst>
              </p:cNvPr>
              <p:cNvGrpSpPr/>
              <p:nvPr/>
            </p:nvGrpSpPr>
            <p:grpSpPr>
              <a:xfrm>
                <a:off x="216646" y="232874"/>
                <a:ext cx="6655587" cy="5408328"/>
                <a:chOff x="343646" y="210472"/>
                <a:chExt cx="6655587" cy="5408328"/>
              </a:xfrm>
            </p:grpSpPr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BD90004F-F1DA-4203-99D6-C7888256A7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43646" y="210472"/>
                  <a:ext cx="6655587" cy="5408328"/>
                </a:xfrm>
                <a:prstGeom prst="rect">
                  <a:avLst/>
                </a:prstGeom>
              </p:spPr>
            </p:pic>
            <p:sp>
              <p:nvSpPr>
                <p:cNvPr id="50" name="箭头: 右 49">
                  <a:extLst>
                    <a:ext uri="{FF2B5EF4-FFF2-40B4-BE49-F238E27FC236}">
                      <a16:creationId xmlns:a16="http://schemas.microsoft.com/office/drawing/2014/main" id="{7A002787-0D89-487E-ABD0-B32AC6127D5E}"/>
                    </a:ext>
                  </a:extLst>
                </p:cNvPr>
                <p:cNvSpPr/>
                <p:nvPr/>
              </p:nvSpPr>
              <p:spPr>
                <a:xfrm>
                  <a:off x="3525261" y="3315414"/>
                  <a:ext cx="292359" cy="275129"/>
                </a:xfrm>
                <a:prstGeom prst="rightArrow">
                  <a:avLst/>
                </a:prstGeom>
                <a:noFill/>
                <a:ln w="22225">
                  <a:solidFill>
                    <a:srgbClr val="2C78B9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箭头: 右 50">
                  <a:extLst>
                    <a:ext uri="{FF2B5EF4-FFF2-40B4-BE49-F238E27FC236}">
                      <a16:creationId xmlns:a16="http://schemas.microsoft.com/office/drawing/2014/main" id="{BAF92557-3EC7-4A8A-A935-D16C0CB339CA}"/>
                    </a:ext>
                  </a:extLst>
                </p:cNvPr>
                <p:cNvSpPr/>
                <p:nvPr/>
              </p:nvSpPr>
              <p:spPr>
                <a:xfrm>
                  <a:off x="3525261" y="4463297"/>
                  <a:ext cx="292359" cy="275129"/>
                </a:xfrm>
                <a:prstGeom prst="rightArrow">
                  <a:avLst/>
                </a:prstGeom>
                <a:noFill/>
                <a:ln w="22225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64D350B5-AAA0-48A8-877A-5D0CDCB98773}"/>
                  </a:ext>
                </a:extLst>
              </p:cNvPr>
              <p:cNvGrpSpPr/>
              <p:nvPr/>
            </p:nvGrpSpPr>
            <p:grpSpPr>
              <a:xfrm>
                <a:off x="2435995" y="5271998"/>
                <a:ext cx="1333500" cy="369204"/>
                <a:chOff x="2606040" y="5264378"/>
                <a:chExt cx="1333500" cy="369204"/>
              </a:xfrm>
            </p:grpSpPr>
            <p:grpSp>
              <p:nvGrpSpPr>
                <p:cNvPr id="44" name="组合 43">
                  <a:extLst>
                    <a:ext uri="{FF2B5EF4-FFF2-40B4-BE49-F238E27FC236}">
                      <a16:creationId xmlns:a16="http://schemas.microsoft.com/office/drawing/2014/main" id="{633714EF-1461-409D-82CC-4CCA1AC15B2F}"/>
                    </a:ext>
                  </a:extLst>
                </p:cNvPr>
                <p:cNvGrpSpPr/>
                <p:nvPr/>
              </p:nvGrpSpPr>
              <p:grpSpPr>
                <a:xfrm>
                  <a:off x="2606040" y="5264378"/>
                  <a:ext cx="1333500" cy="215444"/>
                  <a:chOff x="2606040" y="5264378"/>
                  <a:chExt cx="1333500" cy="215444"/>
                </a:xfrm>
              </p:grpSpPr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D748E3E2-0820-48FC-AAAD-A9BB54DD02C2}"/>
                      </a:ext>
                    </a:extLst>
                  </p:cNvPr>
                  <p:cNvSpPr/>
                  <p:nvPr/>
                </p:nvSpPr>
                <p:spPr>
                  <a:xfrm>
                    <a:off x="2606040" y="5311140"/>
                    <a:ext cx="350520" cy="121920"/>
                  </a:xfrm>
                  <a:prstGeom prst="rect">
                    <a:avLst/>
                  </a:prstGeom>
                  <a:solidFill>
                    <a:srgbClr val="E5E5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" name="文本框 47">
                    <a:extLst>
                      <a:ext uri="{FF2B5EF4-FFF2-40B4-BE49-F238E27FC236}">
                        <a16:creationId xmlns:a16="http://schemas.microsoft.com/office/drawing/2014/main" id="{19474425-564C-4DD2-9FB5-0780A06E7A94}"/>
                      </a:ext>
                    </a:extLst>
                  </p:cNvPr>
                  <p:cNvSpPr txBox="1"/>
                  <p:nvPr/>
                </p:nvSpPr>
                <p:spPr>
                  <a:xfrm>
                    <a:off x="2907030" y="5264378"/>
                    <a:ext cx="1032510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8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10%-90% band</a:t>
                    </a:r>
                    <a:endParaRPr lang="zh-CN" altLang="en-US" sz="800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2899A555-E993-4BBE-9899-E5174750CF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12390" y="5525135"/>
                  <a:ext cx="356616" cy="0"/>
                </a:xfrm>
                <a:prstGeom prst="line">
                  <a:avLst/>
                </a:prstGeom>
                <a:ln w="19050">
                  <a:solidFill>
                    <a:srgbClr val="D6480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6" name="文本框 45">
                      <a:extLst>
                        <a:ext uri="{FF2B5EF4-FFF2-40B4-BE49-F238E27FC236}">
                          <a16:creationId xmlns:a16="http://schemas.microsoft.com/office/drawing/2014/main" id="{C1A4A810-3ECE-4D7F-B72A-A48EC18DDF5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37510" y="5418138"/>
                      <a:ext cx="340360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altLang="zh-CN" sz="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zh-CN" altLang="en-US" sz="800" dirty="0"/>
                    </a:p>
                  </p:txBody>
                </p:sp>
              </mc:Choice>
              <mc:Fallback xmlns="">
                <p:sp>
                  <p:nvSpPr>
                    <p:cNvPr id="15" name="文本框 14">
                      <a:extLst>
                        <a:ext uri="{FF2B5EF4-FFF2-40B4-BE49-F238E27FC236}">
                          <a16:creationId xmlns:a16="http://schemas.microsoft.com/office/drawing/2014/main" id="{65903BC0-9EC7-4F18-AF1D-9EBC6D81BEF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37510" y="5418138"/>
                      <a:ext cx="340360" cy="21544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2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927A953E-135C-438E-A0F6-B2DF3CA8CF1B}"/>
                </a:ext>
              </a:extLst>
            </p:cNvPr>
            <p:cNvGrpSpPr/>
            <p:nvPr/>
          </p:nvGrpSpPr>
          <p:grpSpPr>
            <a:xfrm>
              <a:off x="4228838" y="697578"/>
              <a:ext cx="300875" cy="4017865"/>
              <a:chOff x="4228838" y="697578"/>
              <a:chExt cx="300875" cy="4017865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9C196902-9035-4B49-BB44-2E6FA1BD7CBF}"/>
                  </a:ext>
                </a:extLst>
              </p:cNvPr>
              <p:cNvSpPr txBox="1"/>
              <p:nvPr/>
            </p:nvSpPr>
            <p:spPr>
              <a:xfrm>
                <a:off x="4228838" y="697578"/>
                <a:ext cx="2856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a)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504A8A85-A551-45C9-BDBB-B77AE4E1870A}"/>
                  </a:ext>
                </a:extLst>
              </p:cNvPr>
              <p:cNvSpPr txBox="1"/>
              <p:nvPr/>
            </p:nvSpPr>
            <p:spPr>
              <a:xfrm>
                <a:off x="4228838" y="1983465"/>
                <a:ext cx="2856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b)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015C301-3605-418D-9BFE-935D3A27F523}"/>
                  </a:ext>
                </a:extLst>
              </p:cNvPr>
              <p:cNvSpPr txBox="1"/>
              <p:nvPr/>
            </p:nvSpPr>
            <p:spPr>
              <a:xfrm>
                <a:off x="4228838" y="3188764"/>
                <a:ext cx="2856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c)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F0F5F31-5BC1-415A-BC51-F136DC3781BB}"/>
                  </a:ext>
                </a:extLst>
              </p:cNvPr>
              <p:cNvSpPr txBox="1"/>
              <p:nvPr/>
            </p:nvSpPr>
            <p:spPr>
              <a:xfrm>
                <a:off x="4244078" y="4438444"/>
                <a:ext cx="2856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e)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794E335A-12C1-4EFE-94D2-E10DF22A0EF6}"/>
                </a:ext>
              </a:extLst>
            </p:cNvPr>
            <p:cNvGrpSpPr/>
            <p:nvPr/>
          </p:nvGrpSpPr>
          <p:grpSpPr>
            <a:xfrm>
              <a:off x="7695938" y="697578"/>
              <a:ext cx="300875" cy="4017865"/>
              <a:chOff x="4228838" y="697578"/>
              <a:chExt cx="300875" cy="4017865"/>
            </a:xfrm>
          </p:grpSpPr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A5F09D6-D668-4EB3-8A42-8CB4D790A097}"/>
                  </a:ext>
                </a:extLst>
              </p:cNvPr>
              <p:cNvSpPr txBox="1"/>
              <p:nvPr/>
            </p:nvSpPr>
            <p:spPr>
              <a:xfrm>
                <a:off x="4228838" y="697578"/>
                <a:ext cx="2856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e)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1A4065C-1278-497D-B4B0-698FF03192E3}"/>
                  </a:ext>
                </a:extLst>
              </p:cNvPr>
              <p:cNvSpPr txBox="1"/>
              <p:nvPr/>
            </p:nvSpPr>
            <p:spPr>
              <a:xfrm>
                <a:off x="4228838" y="1983465"/>
                <a:ext cx="2856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f)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45C276DD-47D9-4324-9F80-B8EE80C4779D}"/>
                  </a:ext>
                </a:extLst>
              </p:cNvPr>
              <p:cNvSpPr txBox="1"/>
              <p:nvPr/>
            </p:nvSpPr>
            <p:spPr>
              <a:xfrm>
                <a:off x="4228838" y="3188764"/>
                <a:ext cx="2856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g)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AAFE741-864E-43B9-AB75-580534B4B548}"/>
                  </a:ext>
                </a:extLst>
              </p:cNvPr>
              <p:cNvSpPr txBox="1"/>
              <p:nvPr/>
            </p:nvSpPr>
            <p:spPr>
              <a:xfrm>
                <a:off x="4244078" y="4438444"/>
                <a:ext cx="2856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h)</a:t>
                </a:r>
                <a:endParaRPr lang="zh-CN" altLang="en-US" sz="1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3803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103B9B1-573D-4855-9C6D-913D7CB3174C}"/>
              </a:ext>
            </a:extLst>
          </p:cNvPr>
          <p:cNvSpPr txBox="1"/>
          <p:nvPr/>
        </p:nvSpPr>
        <p:spPr>
          <a:xfrm>
            <a:off x="47229" y="104266"/>
            <a:ext cx="7070263" cy="399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0060" indent="-480060">
              <a:buFont typeface="Wingdings" panose="05000000000000000000" pitchFamily="2" charset="2"/>
              <a:buChar char="Ø"/>
            </a:pPr>
            <a:r>
              <a:rPr lang="en-US" altLang="zh-CN" sz="1996" dirty="0">
                <a:latin typeface="Arial" panose="020B0604020202020204" pitchFamily="34" charset="0"/>
                <a:cs typeface="Arial" panose="020B0604020202020204" pitchFamily="34" charset="0"/>
              </a:rPr>
              <a:t>Fig. 7 (Exploratory correlation analysis)</a:t>
            </a:r>
            <a:endParaRPr lang="zh-CN" altLang="en-US" sz="1996" b="1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70E627A-7074-4D22-A7BE-6C7B697308E9}"/>
              </a:ext>
            </a:extLst>
          </p:cNvPr>
          <p:cNvGrpSpPr/>
          <p:nvPr/>
        </p:nvGrpSpPr>
        <p:grpSpPr>
          <a:xfrm>
            <a:off x="244388" y="1887009"/>
            <a:ext cx="11887224" cy="3200407"/>
            <a:chOff x="86484" y="1473196"/>
            <a:chExt cx="11887224" cy="3200407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F76E18E9-FB2F-4A88-987B-14673D3C5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6484" y="1473196"/>
              <a:ext cx="11887224" cy="3200407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FE932CC-9886-4141-9AF4-061193B51A43}"/>
                </a:ext>
              </a:extLst>
            </p:cNvPr>
            <p:cNvSpPr txBox="1"/>
            <p:nvPr/>
          </p:nvSpPr>
          <p:spPr>
            <a:xfrm>
              <a:off x="3578638" y="1735734"/>
              <a:ext cx="3878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a)</a:t>
              </a:r>
              <a:endPara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BB2ECA3-7451-4C01-9839-DA2B11867D2F}"/>
                </a:ext>
              </a:extLst>
            </p:cNvPr>
            <p:cNvSpPr txBox="1"/>
            <p:nvPr/>
          </p:nvSpPr>
          <p:spPr>
            <a:xfrm>
              <a:off x="7467446" y="1735734"/>
              <a:ext cx="3878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b)</a:t>
              </a:r>
              <a:endPara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3A3D135-4633-464E-911D-202A1B497F38}"/>
                </a:ext>
              </a:extLst>
            </p:cNvPr>
            <p:cNvSpPr txBox="1"/>
            <p:nvPr/>
          </p:nvSpPr>
          <p:spPr>
            <a:xfrm>
              <a:off x="11577328" y="1735734"/>
              <a:ext cx="3878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c)</a:t>
              </a:r>
              <a:endParaRPr lang="zh-CN" altLang="en-US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5151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2758</TotalTime>
  <Words>218</Words>
  <Application>Microsoft Office PowerPoint</Application>
  <PresentationFormat>宽屏</PresentationFormat>
  <Paragraphs>63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 Zhenxing</dc:creator>
  <cp:lastModifiedBy>HU Zhenxing</cp:lastModifiedBy>
  <cp:revision>5</cp:revision>
  <dcterms:created xsi:type="dcterms:W3CDTF">2025-03-22T11:58:19Z</dcterms:created>
  <dcterms:modified xsi:type="dcterms:W3CDTF">2025-03-24T09:56:45Z</dcterms:modified>
</cp:coreProperties>
</file>